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6" r:id="rId2"/>
    <p:sldId id="257" r:id="rId3"/>
    <p:sldId id="268" r:id="rId4"/>
    <p:sldId id="273" r:id="rId5"/>
    <p:sldId id="269" r:id="rId6"/>
    <p:sldId id="272" r:id="rId7"/>
    <p:sldId id="270" r:id="rId8"/>
    <p:sldId id="267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6717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7649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43163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99935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58971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94302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93206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043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9031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540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8336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2548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22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6836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9710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3925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E809D5-2EEF-6341-B0F4-2645DE498F4C}" type="datetimeFigureOut">
              <a:rPr lang="ru-RU" smtClean="0"/>
              <a:t>21.05.2020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2D4F26FF-266E-1D47-9AB2-189F775C1C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4660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13" Type="http://schemas.openxmlformats.org/officeDocument/2006/relationships/image" Target="../media/image14.svg"/><Relationship Id="rId3" Type="http://schemas.openxmlformats.org/officeDocument/2006/relationships/image" Target="../media/image4.sv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jp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592A6B-742C-C341-8819-C57A399EA7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305" y="1521993"/>
            <a:ext cx="8590547" cy="2610856"/>
          </a:xfrm>
        </p:spPr>
        <p:txBody>
          <a:bodyPr/>
          <a:lstStyle/>
          <a:p>
            <a:pPr algn="ctr"/>
            <a:br>
              <a:rPr lang="en-US" sz="4400" b="1" dirty="0">
                <a:latin typeface="Gilroy Heavy" pitchFamily="2" charset="0"/>
              </a:rPr>
            </a:br>
            <a:r>
              <a:rPr lang="ru-RU" sz="2800" b="1" dirty="0">
                <a:latin typeface="Gilroy" pitchFamily="2" charset="0"/>
              </a:rPr>
              <a:t>Пояснительная записка по дисциплине </a:t>
            </a:r>
            <a:br>
              <a:rPr lang="ru-RU" sz="2800" b="1" dirty="0">
                <a:latin typeface="Gilroy" pitchFamily="2" charset="0"/>
              </a:rPr>
            </a:br>
            <a:r>
              <a:rPr lang="ru-RU" sz="2800" b="1" dirty="0">
                <a:latin typeface="Gilroy" pitchFamily="2" charset="0"/>
              </a:rPr>
              <a:t>«проектная деятельность» </a:t>
            </a:r>
            <a:br>
              <a:rPr lang="ru-RU" sz="2800" b="1" dirty="0">
                <a:latin typeface="Gilroy" pitchFamily="2" charset="0"/>
              </a:rPr>
            </a:br>
            <a:br>
              <a:rPr lang="ru-RU" sz="2800" b="1" dirty="0">
                <a:latin typeface="Gilroy" pitchFamily="2" charset="0"/>
              </a:rPr>
            </a:br>
            <a:r>
              <a:rPr lang="ru-RU" sz="4000" b="1" dirty="0">
                <a:latin typeface="Gilroy Heavy" pitchFamily="2" charset="0"/>
              </a:rPr>
              <a:t>Разработка туристического портала г. Иваново и онлайн-игры «Экспедиция памяти</a:t>
            </a:r>
            <a:endParaRPr lang="ru-RU" sz="4400" b="1" dirty="0">
              <a:latin typeface="Gilroy Heavy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79AE3E-3BFB-684D-96E1-7C5E5BBB87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509" y="5241958"/>
            <a:ext cx="7766936" cy="773831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ru-RU" b="1" dirty="0">
                <a:latin typeface="Gilroy" pitchFamily="2" charset="0"/>
              </a:rPr>
              <a:t>Разработал студент </a:t>
            </a:r>
          </a:p>
          <a:p>
            <a:pPr algn="l">
              <a:spcBef>
                <a:spcPts val="0"/>
              </a:spcBef>
            </a:pPr>
            <a:r>
              <a:rPr lang="ru-RU" dirty="0">
                <a:latin typeface="Gilroy" pitchFamily="2" charset="0"/>
              </a:rPr>
              <a:t>группы 181-321 Дубинский Никита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066214-3FA4-D941-A1A9-896B9D63C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09" y="6176812"/>
            <a:ext cx="2151422" cy="56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37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71352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Задание на выполнение по проекту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BBF248-0CB9-104B-90C7-7AA1FE07E1F2}"/>
              </a:ext>
            </a:extLst>
          </p:cNvPr>
          <p:cNvSpPr txBox="1"/>
          <p:nvPr/>
        </p:nvSpPr>
        <p:spPr>
          <a:xfrm>
            <a:off x="487841" y="986589"/>
            <a:ext cx="859600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latin typeface="Gilroy" pitchFamily="2" charset="0"/>
              </a:rPr>
              <a:t>Тема: </a:t>
            </a:r>
            <a:r>
              <a:rPr lang="ru-RU" dirty="0">
                <a:latin typeface="Gilroy" pitchFamily="2" charset="0"/>
              </a:rPr>
              <a:t>создание туристического портала г. Иваново и онлайн-игры «Экспедиция памяти»</a:t>
            </a:r>
          </a:p>
          <a:p>
            <a:r>
              <a:rPr lang="ru-RU" b="1" dirty="0">
                <a:latin typeface="Gilroy" pitchFamily="2" charset="0"/>
              </a:rPr>
              <a:t>Назначение проекта: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Gilroy" pitchFamily="2" charset="0"/>
              </a:rPr>
              <a:t>Создание обновленного туристического портала г. Иваново;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Gilroy" pitchFamily="2" charset="0"/>
              </a:rPr>
              <a:t>Создание веб-сайта для онлайн-игры «Экспедиция памяти», приуроченная к 75 годовщине в Великой Отечественной войне.</a:t>
            </a:r>
          </a:p>
          <a:p>
            <a:r>
              <a:rPr lang="ru-RU" b="1" dirty="0">
                <a:latin typeface="Gilroy" pitchFamily="2" charset="0"/>
              </a:rPr>
              <a:t>Адрес туристического портала г. Иваново: </a:t>
            </a:r>
            <a:r>
              <a:rPr lang="en-US" dirty="0">
                <a:latin typeface="Gilroy" pitchFamily="2" charset="0"/>
              </a:rPr>
              <a:t>http://visitivanovo.std-704.ist.mospolytech.ru</a:t>
            </a:r>
          </a:p>
          <a:p>
            <a:r>
              <a:rPr lang="ru-RU" b="1" dirty="0">
                <a:latin typeface="Gilroy" pitchFamily="2" charset="0"/>
              </a:rPr>
              <a:t>Адрес онлайн-игры «Экспедиция памяти»: </a:t>
            </a:r>
            <a:r>
              <a:rPr lang="en-US" dirty="0">
                <a:latin typeface="Gilroy" pitchFamily="2" charset="0"/>
              </a:rPr>
              <a:t>http://memoryexpedition.std-704.ist.mospolytech.ru</a:t>
            </a:r>
          </a:p>
          <a:p>
            <a:r>
              <a:rPr lang="ru-RU" b="1" dirty="0">
                <a:latin typeface="Gilroy" pitchFamily="2" charset="0"/>
              </a:rPr>
              <a:t>Состав проекта: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>
                <a:latin typeface="Gilroy" pitchFamily="2" charset="0"/>
              </a:rPr>
              <a:t>Дубинский Никита Игоревич, группа 181-321</a:t>
            </a:r>
          </a:p>
          <a:p>
            <a:r>
              <a:rPr lang="ru-RU" b="1" dirty="0">
                <a:latin typeface="Gilroy" pitchFamily="2" charset="0"/>
              </a:rPr>
              <a:t>Заказчик: </a:t>
            </a:r>
            <a:r>
              <a:rPr lang="ru-RU" dirty="0">
                <a:latin typeface="Gilroy" pitchFamily="2" charset="0"/>
              </a:rPr>
              <a:t>Ивановская областная библиотека для детей и юношества</a:t>
            </a:r>
          </a:p>
          <a:p>
            <a:br>
              <a:rPr lang="ru-RU" b="1" dirty="0">
                <a:latin typeface="Gilroy" pitchFamily="2" charset="0"/>
              </a:rPr>
            </a:br>
            <a:r>
              <a:rPr lang="ru-RU" b="1" dirty="0">
                <a:latin typeface="Gilroy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397238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57358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План работы над проектами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C147742-4820-A54C-9F0E-6FC6A24FB37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06" t="15298" r="3727" b="6966"/>
          <a:stretch/>
        </p:blipFill>
        <p:spPr bwMode="auto">
          <a:xfrm>
            <a:off x="493294" y="888381"/>
            <a:ext cx="8867274" cy="53680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06749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5386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Используемые технологии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BAA4EAB-F934-E843-9214-430E4D7B4DCB}"/>
              </a:ext>
            </a:extLst>
          </p:cNvPr>
          <p:cNvSpPr/>
          <p:nvPr/>
        </p:nvSpPr>
        <p:spPr>
          <a:xfrm>
            <a:off x="493295" y="890337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595279-CD19-D745-B6F5-E3D7E7199E31}"/>
              </a:ext>
            </a:extLst>
          </p:cNvPr>
          <p:cNvSpPr txBox="1"/>
          <p:nvPr/>
        </p:nvSpPr>
        <p:spPr>
          <a:xfrm>
            <a:off x="1139986" y="2610852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HTML 5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35DCE92-E19D-C447-A4C1-842D46D4F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8574" y="1036538"/>
            <a:ext cx="1027312" cy="1443790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41BBD14-506D-154B-9A3A-251CB07C90A1}"/>
              </a:ext>
            </a:extLst>
          </p:cNvPr>
          <p:cNvSpPr/>
          <p:nvPr/>
        </p:nvSpPr>
        <p:spPr>
          <a:xfrm>
            <a:off x="2895600" y="890337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8883F1-030A-EC4E-BE79-4FBC4C4B728F}"/>
              </a:ext>
            </a:extLst>
          </p:cNvPr>
          <p:cNvSpPr txBox="1"/>
          <p:nvPr/>
        </p:nvSpPr>
        <p:spPr>
          <a:xfrm>
            <a:off x="3696179" y="2610852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CSS 3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89BEC4A8-649C-6E40-9F99-D4E01C949349}"/>
              </a:ext>
            </a:extLst>
          </p:cNvPr>
          <p:cNvSpPr/>
          <p:nvPr/>
        </p:nvSpPr>
        <p:spPr>
          <a:xfrm>
            <a:off x="5297905" y="890337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0AD2B0-E142-BC41-92D9-39F7AA160F32}"/>
              </a:ext>
            </a:extLst>
          </p:cNvPr>
          <p:cNvSpPr txBox="1"/>
          <p:nvPr/>
        </p:nvSpPr>
        <p:spPr>
          <a:xfrm>
            <a:off x="5765129" y="2630756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TypeScript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9FCD63AA-BBDF-1E47-8728-E08D1858D088}"/>
              </a:ext>
            </a:extLst>
          </p:cNvPr>
          <p:cNvSpPr/>
          <p:nvPr/>
        </p:nvSpPr>
        <p:spPr>
          <a:xfrm>
            <a:off x="7663809" y="890337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80EB95-D78F-B34D-83A7-6DCDDB20FF31}"/>
              </a:ext>
            </a:extLst>
          </p:cNvPr>
          <p:cNvSpPr txBox="1"/>
          <p:nvPr/>
        </p:nvSpPr>
        <p:spPr>
          <a:xfrm>
            <a:off x="8221498" y="2630756"/>
            <a:ext cx="1034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Angular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3F29B99A-C489-7349-8278-9B245B9B0C89}"/>
              </a:ext>
            </a:extLst>
          </p:cNvPr>
          <p:cNvSpPr/>
          <p:nvPr/>
        </p:nvSpPr>
        <p:spPr>
          <a:xfrm>
            <a:off x="493295" y="3405849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239AB2-1824-AB41-AD0F-185CCA522A81}"/>
              </a:ext>
            </a:extLst>
          </p:cNvPr>
          <p:cNvSpPr txBox="1"/>
          <p:nvPr/>
        </p:nvSpPr>
        <p:spPr>
          <a:xfrm>
            <a:off x="1353986" y="5135660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Git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70A510AF-185D-A84E-8341-F6AAB12933EB}"/>
              </a:ext>
            </a:extLst>
          </p:cNvPr>
          <p:cNvSpPr/>
          <p:nvPr/>
        </p:nvSpPr>
        <p:spPr>
          <a:xfrm>
            <a:off x="2895600" y="3405849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3F0FD7-E848-7441-B2D3-FECD2908C975}"/>
              </a:ext>
            </a:extLst>
          </p:cNvPr>
          <p:cNvSpPr txBox="1"/>
          <p:nvPr/>
        </p:nvSpPr>
        <p:spPr>
          <a:xfrm>
            <a:off x="3375099" y="5135660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Webpack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3B440FDF-5699-E946-9F09-9450CCBAD80A}"/>
              </a:ext>
            </a:extLst>
          </p:cNvPr>
          <p:cNvSpPr/>
          <p:nvPr/>
        </p:nvSpPr>
        <p:spPr>
          <a:xfrm>
            <a:off x="5302069" y="3405849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E86BB9-299F-9E4E-8719-E0932324C50F}"/>
              </a:ext>
            </a:extLst>
          </p:cNvPr>
          <p:cNvSpPr txBox="1"/>
          <p:nvPr/>
        </p:nvSpPr>
        <p:spPr>
          <a:xfrm>
            <a:off x="6020807" y="5126364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Figma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205B1AAF-AB00-174C-85C4-8EA2B49AE62D}"/>
              </a:ext>
            </a:extLst>
          </p:cNvPr>
          <p:cNvSpPr/>
          <p:nvPr/>
        </p:nvSpPr>
        <p:spPr>
          <a:xfrm>
            <a:off x="7664575" y="3405849"/>
            <a:ext cx="2237873" cy="22378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1405C3F-097A-524D-9745-21401081DCDE}"/>
              </a:ext>
            </a:extLst>
          </p:cNvPr>
          <p:cNvSpPr txBox="1"/>
          <p:nvPr/>
        </p:nvSpPr>
        <p:spPr>
          <a:xfrm>
            <a:off x="8230350" y="5126364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  <a:latin typeface="Gilroy Heavy" pitchFamily="2" charset="0"/>
              </a:rPr>
              <a:t>Firebase</a:t>
            </a:r>
            <a:endParaRPr lang="ru-RU" b="1" dirty="0">
              <a:solidFill>
                <a:schemeClr val="accent1"/>
              </a:solidFill>
              <a:latin typeface="Gilroy Heavy" pitchFamily="2" charset="0"/>
            </a:endParaRPr>
          </a:p>
        </p:txBody>
      </p:sp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D9D895C5-7626-5F4B-9276-CC0A59AE0D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91705" y="1054919"/>
            <a:ext cx="999547" cy="1443790"/>
          </a:xfrm>
          <a:prstGeom prst="rect">
            <a:avLst/>
          </a:prstGeom>
        </p:spPr>
      </p:pic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4D7C08AB-D230-1A48-B97E-9CA2DE0302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9984" y="1072286"/>
            <a:ext cx="1501942" cy="1501942"/>
          </a:xfrm>
          <a:prstGeom prst="rect">
            <a:avLst/>
          </a:prstGeom>
        </p:spPr>
      </p:pic>
      <p:pic>
        <p:nvPicPr>
          <p:cNvPr id="37" name="Рисунок 36">
            <a:extLst>
              <a:ext uri="{FF2B5EF4-FFF2-40B4-BE49-F238E27FC236}">
                <a16:creationId xmlns:a16="http://schemas.microsoft.com/office/drawing/2014/main" id="{5ED3D0A2-EE2A-6643-9442-A73F04FD01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7857" y="1005251"/>
            <a:ext cx="1612232" cy="1612232"/>
          </a:xfrm>
          <a:prstGeom prst="rect">
            <a:avLst/>
          </a:prstGeom>
        </p:spPr>
      </p:pic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E7CBD527-FED4-4546-B476-A2172FABE4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65128" y="3759537"/>
            <a:ext cx="1351652" cy="1351652"/>
          </a:xfrm>
          <a:prstGeom prst="rect">
            <a:avLst/>
          </a:prstGeom>
        </p:spPr>
      </p:pic>
      <p:pic>
        <p:nvPicPr>
          <p:cNvPr id="41" name="Рисунок 40">
            <a:extLst>
              <a:ext uri="{FF2B5EF4-FFF2-40B4-BE49-F238E27FC236}">
                <a16:creationId xmlns:a16="http://schemas.microsoft.com/office/drawing/2014/main" id="{692503E6-C356-3C42-AA8A-D8AFDDF5EE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25558" y="3770715"/>
            <a:ext cx="1216829" cy="1216829"/>
          </a:xfrm>
          <a:prstGeom prst="rect">
            <a:avLst/>
          </a:prstGeom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5B7B832E-0A1A-3C47-8378-21D2FE279D8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37900" y="3635892"/>
            <a:ext cx="1351652" cy="1351652"/>
          </a:xfrm>
          <a:prstGeom prst="rect">
            <a:avLst/>
          </a:prstGeom>
        </p:spPr>
      </p:pic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20A773A8-7B75-F549-BB7E-A194A68BF53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3350392" y="3668574"/>
            <a:ext cx="1263208" cy="142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48350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85905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Туристический портал г. Иваново. Основной функционал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9A9266-9D01-354C-9600-622759CFC19C}"/>
              </a:ext>
            </a:extLst>
          </p:cNvPr>
          <p:cNvSpPr txBox="1"/>
          <p:nvPr/>
        </p:nvSpPr>
        <p:spPr>
          <a:xfrm>
            <a:off x="493295" y="1269723"/>
            <a:ext cx="85960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ilroy" pitchFamily="2" charset="0"/>
              </a:rPr>
              <a:t>Веб-приложение должно предоставлять возможность просмотра информации о г. Иванове, ежегодных мероприятиях, некоторых достопримечательностях, информации о отелях, ресторанов, истории города, информации о транспорте, а также возможности построения маршрутов, исходя из заданных параметров и добавления, редактирования и удаления мест из административной панели</a:t>
            </a:r>
          </a:p>
          <a:p>
            <a:endParaRPr lang="ru-RU" dirty="0">
              <a:latin typeface="Gilroy" pitchFamily="2" charset="0"/>
            </a:endParaRPr>
          </a:p>
          <a:p>
            <a:r>
              <a:rPr lang="ru-RU" dirty="0">
                <a:latin typeface="Gilroy" pitchFamily="2" charset="0"/>
              </a:rPr>
              <a:t>Основной целью данного веб-приложения является информирование туристов о истории г. Иваново, а также достопримечательностях. отелях, ресторанах и другой важной информации.</a:t>
            </a:r>
          </a:p>
          <a:p>
            <a:br>
              <a:rPr lang="ru-RU" b="1" dirty="0">
                <a:latin typeface="Gilroy" pitchFamily="2" charset="0"/>
              </a:rPr>
            </a:br>
            <a:r>
              <a:rPr lang="ru-RU" b="1" dirty="0">
                <a:latin typeface="Gilroy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965790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85905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Туристический портал г. Иваново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8B2B87-DB46-D44C-8FF3-F82B1C0F448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95" y="777280"/>
            <a:ext cx="3164305" cy="5888215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25C63D1-89C7-7D48-B3D6-AF26BA7B201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155" y="777280"/>
            <a:ext cx="5936615" cy="585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110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85905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Онлйан-игра «Экспедиция памяти». Обоснование проблемы</a:t>
            </a:r>
          </a:p>
          <a:p>
            <a:endParaRPr lang="ru-RU" sz="3200" b="1" dirty="0">
              <a:solidFill>
                <a:schemeClr val="accent1">
                  <a:lumMod val="50000"/>
                </a:schemeClr>
              </a:solidFill>
              <a:latin typeface="Gilroy Heavy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B9A9266-9D01-354C-9600-622759CFC19C}"/>
              </a:ext>
            </a:extLst>
          </p:cNvPr>
          <p:cNvSpPr txBox="1"/>
          <p:nvPr/>
        </p:nvSpPr>
        <p:spPr>
          <a:xfrm>
            <a:off x="493295" y="1269723"/>
            <a:ext cx="859600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Gilroy" pitchFamily="2" charset="0"/>
              </a:rPr>
              <a:t>В 2020 году в связи со сложной эпидемиологической ситуацией все больше и больше мероприятий проводятся в режиме онлайн. Большое скопление людей сейчас является просто опасным. 25-26 апреля в рамках мероприятия "Библионочь-2020" была проведена онлайн-игра "Экспедиция памяти", посвященная 75 годовщине в Великой Отечественной войне.</a:t>
            </a:r>
          </a:p>
          <a:p>
            <a:endParaRPr lang="ru-RU" dirty="0">
              <a:latin typeface="Gilroy" pitchFamily="2" charset="0"/>
            </a:endParaRPr>
          </a:p>
          <a:p>
            <a:r>
              <a:rPr lang="ru-RU" b="1" dirty="0">
                <a:latin typeface="Gilroy" pitchFamily="2" charset="0"/>
              </a:rPr>
              <a:t>Правила игры</a:t>
            </a:r>
            <a:br>
              <a:rPr lang="ru-RU" dirty="0">
                <a:latin typeface="Gilroy" pitchFamily="2" charset="0"/>
              </a:rPr>
            </a:br>
            <a:r>
              <a:rPr lang="ru-RU" dirty="0">
                <a:latin typeface="Gilroy" pitchFamily="2" charset="0"/>
              </a:rPr>
              <a:t>Игра состоит из 5 разделов, связанных с тематикой Великой Отечественной войны по 6 вопросов в каждой категории. Вопросы представлены в форме тестирования с вариантами ответов. За каждый вопрос в зависимости от уровня сложности можно получить от 10 до 60 баллов. В случае правильного ответа участнику засчитывают то количество баллов, которое соответствует стоимости вопроса. Количество баллов за игру суммируется. Участники, набравшие наибольшее количество баллов, получат приз.</a:t>
            </a:r>
          </a:p>
          <a:p>
            <a:br>
              <a:rPr lang="ru-RU" b="1" dirty="0">
                <a:latin typeface="Gilroy" pitchFamily="2" charset="0"/>
              </a:rPr>
            </a:br>
            <a:r>
              <a:rPr lang="ru-RU" b="1" dirty="0">
                <a:latin typeface="Gilroy" pitchFamily="2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050747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7F49AA-AFB4-614C-8B2E-189F2DF490EF}"/>
              </a:ext>
            </a:extLst>
          </p:cNvPr>
          <p:cNvSpPr txBox="1"/>
          <p:nvPr/>
        </p:nvSpPr>
        <p:spPr>
          <a:xfrm>
            <a:off x="493295" y="192505"/>
            <a:ext cx="72491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>
                <a:solidFill>
                  <a:schemeClr val="accent1">
                    <a:lumMod val="50000"/>
                  </a:schemeClr>
                </a:solidFill>
                <a:latin typeface="Gilroy Heavy" pitchFamily="2" charset="0"/>
              </a:rPr>
              <a:t>Онлайн-игра «Экспедиция памяти»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47B758D-3358-5249-93F4-C7F100E983A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95" y="777280"/>
            <a:ext cx="4479715" cy="5313462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07A2B9F-7A5C-994F-98F8-5322C068B0F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579" y="777280"/>
            <a:ext cx="4479715" cy="213420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E9B8CE7-6C8B-D74A-9827-7759B8D5B46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579" y="3203626"/>
            <a:ext cx="4480884" cy="2333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8800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592A6B-742C-C341-8819-C57A399EA7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305" y="1521993"/>
            <a:ext cx="8590547" cy="2610856"/>
          </a:xfrm>
        </p:spPr>
        <p:txBody>
          <a:bodyPr/>
          <a:lstStyle/>
          <a:p>
            <a:pPr algn="ctr"/>
            <a:br>
              <a:rPr lang="en-US" sz="4400" b="1" dirty="0">
                <a:latin typeface="Gilroy Heavy" pitchFamily="2" charset="0"/>
              </a:rPr>
            </a:br>
            <a:r>
              <a:rPr lang="ru-RU" sz="2800" b="1" dirty="0">
                <a:latin typeface="Gilroy" pitchFamily="2" charset="0"/>
              </a:rPr>
              <a:t>Пояснительная записка по дисциплине </a:t>
            </a:r>
            <a:br>
              <a:rPr lang="ru-RU" sz="2800" b="1" dirty="0">
                <a:latin typeface="Gilroy" pitchFamily="2" charset="0"/>
              </a:rPr>
            </a:br>
            <a:r>
              <a:rPr lang="ru-RU" sz="2800" b="1" dirty="0">
                <a:latin typeface="Gilroy" pitchFamily="2" charset="0"/>
              </a:rPr>
              <a:t>«проектная деятельность» </a:t>
            </a:r>
            <a:br>
              <a:rPr lang="ru-RU" sz="2800" b="1" dirty="0">
                <a:latin typeface="Gilroy" pitchFamily="2" charset="0"/>
              </a:rPr>
            </a:br>
            <a:br>
              <a:rPr lang="ru-RU" sz="2800" b="1" dirty="0">
                <a:latin typeface="Gilroy" pitchFamily="2" charset="0"/>
              </a:rPr>
            </a:br>
            <a:r>
              <a:rPr lang="ru-RU" sz="4000" b="1" dirty="0">
                <a:latin typeface="Gilroy Heavy" pitchFamily="2" charset="0"/>
              </a:rPr>
              <a:t>Разработка туристического портала г. Иваново и онлайн-игры «Экспедиция памяти</a:t>
            </a:r>
            <a:endParaRPr lang="ru-RU" sz="4400" b="1" dirty="0">
              <a:latin typeface="Gilroy Heavy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779AE3E-3BFB-684D-96E1-7C5E5BBB87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509" y="5241958"/>
            <a:ext cx="7766936" cy="773831"/>
          </a:xfrm>
        </p:spPr>
        <p:txBody>
          <a:bodyPr/>
          <a:lstStyle/>
          <a:p>
            <a:pPr algn="l">
              <a:spcBef>
                <a:spcPts val="0"/>
              </a:spcBef>
            </a:pPr>
            <a:r>
              <a:rPr lang="ru-RU" b="1" dirty="0">
                <a:latin typeface="Gilroy" pitchFamily="2" charset="0"/>
              </a:rPr>
              <a:t>Разработал студент </a:t>
            </a:r>
          </a:p>
          <a:p>
            <a:pPr algn="l">
              <a:spcBef>
                <a:spcPts val="0"/>
              </a:spcBef>
            </a:pPr>
            <a:r>
              <a:rPr lang="ru-RU" dirty="0">
                <a:latin typeface="Gilroy" pitchFamily="2" charset="0"/>
              </a:rPr>
              <a:t>группы 181-321 Дубинский Никита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6066214-3FA4-D941-A1A9-896B9D63C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509" y="6176812"/>
            <a:ext cx="2151422" cy="564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07336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Индикатор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{C7C08336-15E1-8A43-A27F-28E89E2F9BB4}tf10001060</Template>
  <TotalTime>2522</TotalTime>
  <Words>408</Words>
  <Application>Microsoft Macintosh PowerPoint</Application>
  <PresentationFormat>Широкоэкранный</PresentationFormat>
  <Paragraphs>39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5" baseType="lpstr">
      <vt:lpstr>Arial</vt:lpstr>
      <vt:lpstr>Gilroy</vt:lpstr>
      <vt:lpstr>Gilroy Heavy</vt:lpstr>
      <vt:lpstr>Trebuchet MS</vt:lpstr>
      <vt:lpstr>Wingdings 3</vt:lpstr>
      <vt:lpstr>Аспект</vt:lpstr>
      <vt:lpstr> Пояснительная записка по дисциплине  «проектная деятельность»   Разработка туристического портала г. Иваново и онлайн-игры «Экспедиция памяти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 Пояснительная записка по дисциплине  «проектная деятельность»   Разработка туристического портала г. Иваново и онлайн-игры «Экспедиция памяти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Курсовой проект  по дисциплине «Инженерное проектирование»  Веб-приложение для Сервисной службы Московского Политеха </dc:title>
  <dc:creator>Пользователь Microsoft Office</dc:creator>
  <cp:lastModifiedBy>Пользователь Microsoft Office</cp:lastModifiedBy>
  <cp:revision>8</cp:revision>
  <dcterms:created xsi:type="dcterms:W3CDTF">2020-05-15T16:39:14Z</dcterms:created>
  <dcterms:modified xsi:type="dcterms:W3CDTF">2020-05-21T13:01:18Z</dcterms:modified>
</cp:coreProperties>
</file>

<file path=docProps/thumbnail.jpeg>
</file>